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</p:sldIdLst>
  <p:sldSz cx="18288000" cy="10287000"/>
  <p:notesSz cx="6858000" cy="9144000"/>
  <p:embeddedFontLst>
    <p:embeddedFont>
      <p:font typeface="Norwester" charset="1" panose="00000506000000000000"/>
      <p:regular r:id="rId6"/>
    </p:embeddedFont>
    <p:embeddedFont>
      <p:font typeface="Alfa Slab One" charset="1" panose="00000500000000000000"/>
      <p:regular r:id="rId7"/>
    </p:embeddedFont>
    <p:embeddedFont>
      <p:font typeface="Alfa Slab One Italics" charset="1" panose="000005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Arapey" charset="1" panose="02000000000000000000"/>
      <p:regular r:id="rId13"/>
    </p:embeddedFont>
    <p:embeddedFont>
      <p:font typeface="Arapey Bold" charset="1" panose="02000000000000000000"/>
      <p:regular r:id="rId14"/>
    </p:embeddedFont>
    <p:embeddedFont>
      <p:font typeface="Arapey Italics" charset="1" panose="02000000000000000000"/>
      <p:regular r:id="rId15"/>
    </p:embeddedFont>
    <p:embeddedFont>
      <p:font typeface="Arapey Bold Italics" charset="1" panose="02000000000000000000"/>
      <p:regular r:id="rId16"/>
    </p:embeddedFont>
    <p:embeddedFont>
      <p:font typeface="Horizon" charset="1" panose="02000500000000000000"/>
      <p:regular r:id="rId17"/>
    </p:embeddedFont>
    <p:embeddedFont>
      <p:font typeface="Tropika" charset="1" panose="00000500000000000000"/>
      <p:regular r:id="rId18"/>
    </p:embeddedFont>
    <p:embeddedFont>
      <p:font typeface="Fira Sans" charset="1" panose="020B0503050000020004"/>
      <p:regular r:id="rId19"/>
    </p:embeddedFont>
    <p:embeddedFont>
      <p:font typeface="Fira Sans Bold" charset="1" panose="020B0803050000020004"/>
      <p:regular r:id="rId20"/>
    </p:embeddedFont>
    <p:embeddedFont>
      <p:font typeface="Fira Sans Italics" charset="1" panose="020B0503050000020004"/>
      <p:regular r:id="rId21"/>
    </p:embeddedFont>
    <p:embeddedFont>
      <p:font typeface="Fira Sans Bold Italics" charset="1" panose="020B0803050000020004"/>
      <p:regular r:id="rId22"/>
    </p:embeddedFont>
    <p:embeddedFont>
      <p:font typeface="Fira Sans Thin" charset="1" panose="020B0303050000020004"/>
      <p:regular r:id="rId23"/>
    </p:embeddedFont>
    <p:embeddedFont>
      <p:font typeface="Fira Sans Thin Italics" charset="1" panose="020B0303050000020004"/>
      <p:regular r:id="rId24"/>
    </p:embeddedFont>
    <p:embeddedFont>
      <p:font typeface="Fira Sans Extra-Light" charset="1" panose="020B0403050000020004"/>
      <p:regular r:id="rId25"/>
    </p:embeddedFont>
    <p:embeddedFont>
      <p:font typeface="Fira Sans Extra-Light Italics" charset="1" panose="020B0403050000020004"/>
      <p:regular r:id="rId26"/>
    </p:embeddedFont>
    <p:embeddedFont>
      <p:font typeface="Fira Sans Light" charset="1" panose="020B0403050000020004"/>
      <p:regular r:id="rId27"/>
    </p:embeddedFont>
    <p:embeddedFont>
      <p:font typeface="Fira Sans Light Italics" charset="1" panose="020B0403050000020004"/>
      <p:regular r:id="rId28"/>
    </p:embeddedFont>
    <p:embeddedFont>
      <p:font typeface="Fira Sans Medium" charset="1" panose="020B0603050000020004"/>
      <p:regular r:id="rId29"/>
    </p:embeddedFont>
    <p:embeddedFont>
      <p:font typeface="Fira Sans Medium Italics" charset="1" panose="020B0603050000020004"/>
      <p:regular r:id="rId30"/>
    </p:embeddedFont>
    <p:embeddedFont>
      <p:font typeface="Fira Sans Semi-Bold" charset="1" panose="020B0603050000020004"/>
      <p:regular r:id="rId31"/>
    </p:embeddedFont>
    <p:embeddedFont>
      <p:font typeface="Fira Sans Semi-Bold Italics" charset="1" panose="020B0703050000020004"/>
      <p:regular r:id="rId32"/>
    </p:embeddedFont>
    <p:embeddedFont>
      <p:font typeface="Fira Sans Ultra-Bold" charset="1" panose="020B0903050000020004"/>
      <p:regular r:id="rId33"/>
    </p:embeddedFont>
    <p:embeddedFont>
      <p:font typeface="Fira Sans Ultra-Bold Italics" charset="1" panose="020B0903050000020004"/>
      <p:regular r:id="rId34"/>
    </p:embeddedFont>
    <p:embeddedFont>
      <p:font typeface="Fira Sans Heavy" charset="1" panose="020B0A03050000020004"/>
      <p:regular r:id="rId35"/>
    </p:embeddedFont>
    <p:embeddedFont>
      <p:font typeface="Fira Sans Heavy Italics" charset="1" panose="020B0A0305000002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../media/image29.jpeg" Type="http://schemas.openxmlformats.org/officeDocument/2006/relationships/image"/><Relationship Id="rId8" Target="../media/image30.jpeg" Type="http://schemas.openxmlformats.org/officeDocument/2006/relationships/image"/><Relationship Id="rId9" Target="../media/image3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jpeg" Type="http://schemas.openxmlformats.org/officeDocument/2006/relationships/image"/><Relationship Id="rId9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06841" y="-144637"/>
            <a:ext cx="10786223" cy="10576274"/>
            <a:chOff x="0" y="0"/>
            <a:chExt cx="14381630" cy="14101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7042815"/>
              <a:ext cx="12363028" cy="7058883"/>
            </a:xfrm>
            <a:custGeom>
              <a:avLst/>
              <a:gdLst/>
              <a:ahLst/>
              <a:cxnLst/>
              <a:rect r="r" b="b" t="t" l="l"/>
              <a:pathLst>
                <a:path h="7058883" w="12363028">
                  <a:moveTo>
                    <a:pt x="0" y="0"/>
                  </a:moveTo>
                  <a:lnTo>
                    <a:pt x="12363028" y="0"/>
                  </a:lnTo>
                  <a:lnTo>
                    <a:pt x="12363028" y="7058883"/>
                  </a:lnTo>
                  <a:lnTo>
                    <a:pt x="0" y="7058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18602" y="0"/>
              <a:ext cx="12363028" cy="7058883"/>
            </a:xfrm>
            <a:custGeom>
              <a:avLst/>
              <a:gdLst/>
              <a:ahLst/>
              <a:cxnLst/>
              <a:rect r="r" b="b" t="t" l="l"/>
              <a:pathLst>
                <a:path h="7058883" w="12363028">
                  <a:moveTo>
                    <a:pt x="0" y="0"/>
                  </a:moveTo>
                  <a:lnTo>
                    <a:pt x="12363028" y="0"/>
                  </a:lnTo>
                  <a:lnTo>
                    <a:pt x="12363028" y="7058883"/>
                  </a:lnTo>
                  <a:lnTo>
                    <a:pt x="0" y="7058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H="true">
            <a:off x="1028700" y="6748289"/>
            <a:ext cx="10211441" cy="0"/>
          </a:xfrm>
          <a:prstGeom prst="line">
            <a:avLst/>
          </a:prstGeom>
          <a:ln cap="rnd" w="28575">
            <a:solidFill>
              <a:srgbClr val="86C7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-9401127" y="8681862"/>
            <a:ext cx="15741700" cy="3210276"/>
            <a:chOff x="0" y="0"/>
            <a:chExt cx="26342280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3422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26342280">
                  <a:moveTo>
                    <a:pt x="2479161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4791611" y="5372100"/>
                  </a:lnTo>
                  <a:lnTo>
                    <a:pt x="26342280" y="2686050"/>
                  </a:lnTo>
                  <a:lnTo>
                    <a:pt x="24791611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219212" y="7417695"/>
            <a:ext cx="3408991" cy="2528335"/>
          </a:xfrm>
          <a:custGeom>
            <a:avLst/>
            <a:gdLst/>
            <a:ahLst/>
            <a:cxnLst/>
            <a:rect r="r" b="b" t="t" l="l"/>
            <a:pathLst>
              <a:path h="2528335" w="3408991">
                <a:moveTo>
                  <a:pt x="0" y="0"/>
                </a:moveTo>
                <a:lnTo>
                  <a:pt x="3408991" y="0"/>
                </a:lnTo>
                <a:lnTo>
                  <a:pt x="3408991" y="2528335"/>
                </a:lnTo>
                <a:lnTo>
                  <a:pt x="0" y="2528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328122"/>
            <a:ext cx="9742727" cy="3085528"/>
          </a:xfrm>
          <a:custGeom>
            <a:avLst/>
            <a:gdLst/>
            <a:ahLst/>
            <a:cxnLst/>
            <a:rect r="r" b="b" t="t" l="l"/>
            <a:pathLst>
              <a:path h="3085528" w="9742727">
                <a:moveTo>
                  <a:pt x="0" y="0"/>
                </a:moveTo>
                <a:lnTo>
                  <a:pt x="9742727" y="0"/>
                </a:lnTo>
                <a:lnTo>
                  <a:pt x="9742727" y="3085528"/>
                </a:lnTo>
                <a:lnTo>
                  <a:pt x="0" y="3085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318939"/>
            <a:ext cx="13011738" cy="3009183"/>
            <a:chOff x="0" y="0"/>
            <a:chExt cx="17348984" cy="401224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7348984" cy="27929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514"/>
                </a:lnSpc>
              </a:pPr>
              <a:r>
                <a:rPr lang="en-US" sz="13761" spc="412">
                  <a:solidFill>
                    <a:srgbClr val="1836B2"/>
                  </a:solidFill>
                  <a:latin typeface="Fira Sans Ultra-Bold"/>
                </a:rPr>
                <a:t>TATA MOTORS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096486"/>
              <a:ext cx="17348984" cy="915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51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24297" y="9515874"/>
            <a:ext cx="15252699" cy="1542251"/>
            <a:chOff x="0" y="0"/>
            <a:chExt cx="5312949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29495" cy="5372100"/>
            </a:xfrm>
            <a:custGeom>
              <a:avLst/>
              <a:gdLst/>
              <a:ahLst/>
              <a:cxnLst/>
              <a:rect r="r" b="b" t="t" l="l"/>
              <a:pathLst>
                <a:path h="5372100" w="53129495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10474" y="2761337"/>
            <a:ext cx="16833040" cy="6496963"/>
          </a:xfrm>
          <a:custGeom>
            <a:avLst/>
            <a:gdLst/>
            <a:ahLst/>
            <a:cxnLst/>
            <a:rect r="r" b="b" t="t" l="l"/>
            <a:pathLst>
              <a:path h="6496963" w="16833040">
                <a:moveTo>
                  <a:pt x="0" y="0"/>
                </a:moveTo>
                <a:lnTo>
                  <a:pt x="16833040" y="0"/>
                </a:lnTo>
                <a:lnTo>
                  <a:pt x="16833040" y="6496963"/>
                </a:lnTo>
                <a:lnTo>
                  <a:pt x="0" y="6496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4486" y="1104900"/>
            <a:ext cx="16599029" cy="120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59"/>
              </a:lnSpc>
            </a:pPr>
            <a:r>
              <a:rPr lang="en-US" sz="8508">
                <a:solidFill>
                  <a:srgbClr val="1836B2"/>
                </a:solidFill>
                <a:latin typeface="Fira Sans Semi-Bold"/>
              </a:rPr>
              <a:t>ON PAGE OPTIMIZATION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2651" y="895350"/>
            <a:ext cx="11869539" cy="115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2"/>
              </a:lnSpc>
              <a:spcBef>
                <a:spcPct val="0"/>
              </a:spcBef>
            </a:pPr>
            <a:r>
              <a:rPr lang="en-US" sz="6758" spc="-135">
                <a:solidFill>
                  <a:srgbClr val="1836B2"/>
                </a:solidFill>
                <a:latin typeface="Fira Sans"/>
              </a:rPr>
              <a:t>Calender on content Creation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038446" y="-2389613"/>
            <a:ext cx="8370405" cy="4779226"/>
          </a:xfrm>
          <a:custGeom>
            <a:avLst/>
            <a:gdLst/>
            <a:ahLst/>
            <a:cxnLst/>
            <a:rect r="r" b="b" t="t" l="l"/>
            <a:pathLst>
              <a:path h="4779226" w="8370405">
                <a:moveTo>
                  <a:pt x="0" y="0"/>
                </a:moveTo>
                <a:lnTo>
                  <a:pt x="8370405" y="0"/>
                </a:lnTo>
                <a:lnTo>
                  <a:pt x="8370405" y="4779226"/>
                </a:lnTo>
                <a:lnTo>
                  <a:pt x="0" y="477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9036703"/>
            <a:ext cx="1811264" cy="1399023"/>
          </a:xfrm>
          <a:custGeom>
            <a:avLst/>
            <a:gdLst/>
            <a:ahLst/>
            <a:cxnLst/>
            <a:rect r="r" b="b" t="t" l="l"/>
            <a:pathLst>
              <a:path h="1399023" w="1811264">
                <a:moveTo>
                  <a:pt x="0" y="0"/>
                </a:moveTo>
                <a:lnTo>
                  <a:pt x="1811264" y="0"/>
                </a:lnTo>
                <a:lnTo>
                  <a:pt x="1811264" y="1399023"/>
                </a:lnTo>
                <a:lnTo>
                  <a:pt x="0" y="139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036703"/>
            <a:ext cx="3110768" cy="1399023"/>
          </a:xfrm>
          <a:custGeom>
            <a:avLst/>
            <a:gdLst/>
            <a:ahLst/>
            <a:cxnLst/>
            <a:rect r="r" b="b" t="t" l="l"/>
            <a:pathLst>
              <a:path h="1399023" w="3110768">
                <a:moveTo>
                  <a:pt x="0" y="0"/>
                </a:moveTo>
                <a:lnTo>
                  <a:pt x="3110768" y="0"/>
                </a:lnTo>
                <a:lnTo>
                  <a:pt x="3110768" y="1399023"/>
                </a:lnTo>
                <a:lnTo>
                  <a:pt x="0" y="1399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03145" y="2986436"/>
            <a:ext cx="1601225" cy="1601225"/>
          </a:xfrm>
          <a:custGeom>
            <a:avLst/>
            <a:gdLst/>
            <a:ahLst/>
            <a:cxnLst/>
            <a:rect r="r" b="b" t="t" l="l"/>
            <a:pathLst>
              <a:path h="1601225" w="1601225">
                <a:moveTo>
                  <a:pt x="0" y="0"/>
                </a:moveTo>
                <a:lnTo>
                  <a:pt x="1601225" y="0"/>
                </a:lnTo>
                <a:lnTo>
                  <a:pt x="1601225" y="1601225"/>
                </a:lnTo>
                <a:lnTo>
                  <a:pt x="0" y="1601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8087" y="2185823"/>
            <a:ext cx="1601225" cy="1601225"/>
          </a:xfrm>
          <a:custGeom>
            <a:avLst/>
            <a:gdLst/>
            <a:ahLst/>
            <a:cxnLst/>
            <a:rect r="r" b="b" t="t" l="l"/>
            <a:pathLst>
              <a:path h="1601225" w="1601225">
                <a:moveTo>
                  <a:pt x="0" y="0"/>
                </a:moveTo>
                <a:lnTo>
                  <a:pt x="1601226" y="0"/>
                </a:lnTo>
                <a:lnTo>
                  <a:pt x="1601226" y="1601226"/>
                </a:lnTo>
                <a:lnTo>
                  <a:pt x="0" y="16012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43265" y="6020800"/>
            <a:ext cx="1744735" cy="1582765"/>
          </a:xfrm>
          <a:custGeom>
            <a:avLst/>
            <a:gdLst/>
            <a:ahLst/>
            <a:cxnLst/>
            <a:rect r="r" b="b" t="t" l="l"/>
            <a:pathLst>
              <a:path h="1582765" w="1744735">
                <a:moveTo>
                  <a:pt x="0" y="0"/>
                </a:moveTo>
                <a:lnTo>
                  <a:pt x="1744735" y="0"/>
                </a:lnTo>
                <a:lnTo>
                  <a:pt x="1744735" y="1582765"/>
                </a:lnTo>
                <a:lnTo>
                  <a:pt x="0" y="15827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27632" y="1921001"/>
            <a:ext cx="1824558" cy="937224"/>
          </a:xfrm>
          <a:custGeom>
            <a:avLst/>
            <a:gdLst/>
            <a:ahLst/>
            <a:cxnLst/>
            <a:rect r="r" b="b" t="t" l="l"/>
            <a:pathLst>
              <a:path h="937224" w="1824558">
                <a:moveTo>
                  <a:pt x="0" y="0"/>
                </a:moveTo>
                <a:lnTo>
                  <a:pt x="1824559" y="0"/>
                </a:lnTo>
                <a:lnTo>
                  <a:pt x="1824559" y="937224"/>
                </a:lnTo>
                <a:lnTo>
                  <a:pt x="0" y="9372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10768" y="2185823"/>
            <a:ext cx="11344442" cy="7072477"/>
          </a:xfrm>
          <a:custGeom>
            <a:avLst/>
            <a:gdLst/>
            <a:ahLst/>
            <a:cxnLst/>
            <a:rect r="r" b="b" t="t" l="l"/>
            <a:pathLst>
              <a:path h="7072477" w="11344442">
                <a:moveTo>
                  <a:pt x="0" y="0"/>
                </a:moveTo>
                <a:lnTo>
                  <a:pt x="11344442" y="0"/>
                </a:lnTo>
                <a:lnTo>
                  <a:pt x="11344442" y="7072477"/>
                </a:lnTo>
                <a:lnTo>
                  <a:pt x="0" y="7072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85273" y="9383310"/>
            <a:ext cx="9292152" cy="90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7"/>
              </a:lnSpc>
              <a:spcBef>
                <a:spcPct val="0"/>
              </a:spcBef>
            </a:pPr>
            <a:r>
              <a:rPr lang="en-US" sz="5291" spc="-105">
                <a:solidFill>
                  <a:srgbClr val="1836B2"/>
                </a:solidFill>
                <a:latin typeface="Fira Sans Medium"/>
              </a:rPr>
              <a:t>October 15th - November 13th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262561" y="1695271"/>
            <a:ext cx="341236" cy="295542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9262561" y="4403777"/>
            <a:ext cx="341236" cy="295542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9262561" y="7112284"/>
            <a:ext cx="341236" cy="295542"/>
            <a:chOff x="0" y="0"/>
            <a:chExt cx="6202680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43663" y="1368193"/>
            <a:ext cx="7989516" cy="376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51"/>
              </a:lnSpc>
              <a:spcBef>
                <a:spcPct val="0"/>
              </a:spcBef>
            </a:pPr>
            <a:r>
              <a:rPr lang="en-US" sz="10822" spc="-216">
                <a:solidFill>
                  <a:srgbClr val="1836B2"/>
                </a:solidFill>
                <a:latin typeface="Fira Sans Medium"/>
              </a:rPr>
              <a:t>Content Creation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97411" y="1577743"/>
            <a:ext cx="6626279" cy="1714500"/>
            <a:chOff x="0" y="0"/>
            <a:chExt cx="8835039" cy="22860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898525"/>
              <a:ext cx="8835039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https://instagram.com/tatamilestone?igshid=MzRlODBiNWFlZA==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8835039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Instagram page link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97411" y="4286250"/>
            <a:ext cx="5679223" cy="1469456"/>
            <a:chOff x="0" y="0"/>
            <a:chExt cx="7572297" cy="195927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79624"/>
              <a:ext cx="7572297" cy="11796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571" spc="12">
                  <a:solidFill>
                    <a:srgbClr val="000000"/>
                  </a:solidFill>
                  <a:latin typeface="Fira Sans Light"/>
                </a:rPr>
                <a:t>https://www.instagram.com/p/CyVIb_4xbGB/?igshid=MmU2YjMzNjRlOQ==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0"/>
              <a:ext cx="7572297" cy="609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spc="89">
                  <a:solidFill>
                    <a:srgbClr val="1836B2"/>
                  </a:solidFill>
                  <a:latin typeface="Fira Sans Ultra-Bold"/>
                </a:rPr>
                <a:t>Instagram post link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97411" y="6994757"/>
            <a:ext cx="5341363" cy="1382037"/>
            <a:chOff x="0" y="0"/>
            <a:chExt cx="7121817" cy="184271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30411"/>
              <a:ext cx="7121817" cy="1112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5"/>
                </a:lnSpc>
              </a:pPr>
              <a:r>
                <a:rPr lang="en-US" sz="2418" spc="12">
                  <a:solidFill>
                    <a:srgbClr val="000000"/>
                  </a:solidFill>
                  <a:latin typeface="Fira Sans Light"/>
                </a:rPr>
                <a:t>https://www.instagram.com/p/CyVJc6-xBRc/?igshid=MmU2YjMzNjRlOQ==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7121817" cy="573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5"/>
                </a:lnSpc>
              </a:pPr>
              <a:r>
                <a:rPr lang="en-US" sz="2821" spc="84">
                  <a:solidFill>
                    <a:srgbClr val="1836B2"/>
                  </a:solidFill>
                  <a:latin typeface="Fira Sans Ultra-Bold"/>
                </a:rPr>
                <a:t>Instagram Carousel post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-2053973" y="6868687"/>
            <a:ext cx="8370405" cy="4779226"/>
          </a:xfrm>
          <a:custGeom>
            <a:avLst/>
            <a:gdLst/>
            <a:ahLst/>
            <a:cxnLst/>
            <a:rect r="r" b="b" t="t" l="l"/>
            <a:pathLst>
              <a:path h="4779226" w="8370405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262561" y="1695271"/>
            <a:ext cx="341236" cy="295542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9262561" y="4403777"/>
            <a:ext cx="341236" cy="295542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9262561" y="7112284"/>
            <a:ext cx="341236" cy="295542"/>
            <a:chOff x="0" y="0"/>
            <a:chExt cx="6202680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819150"/>
            <a:ext cx="7989516" cy="376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51"/>
              </a:lnSpc>
              <a:spcBef>
                <a:spcPct val="0"/>
              </a:spcBef>
            </a:pPr>
            <a:r>
              <a:rPr lang="en-US" sz="10822" spc="-216">
                <a:solidFill>
                  <a:srgbClr val="1836B2"/>
                </a:solidFill>
                <a:latin typeface="Fira Sans Medium"/>
              </a:rPr>
              <a:t>Instagram Story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97411" y="1577743"/>
            <a:ext cx="6626279" cy="1714500"/>
            <a:chOff x="0" y="0"/>
            <a:chExt cx="8835039" cy="22860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898525"/>
              <a:ext cx="8835039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https://instagram.com/tatamilestone?igshid=MzRlODBiNWFlZA==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8835039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Instagram page link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97411" y="4286250"/>
            <a:ext cx="5679223" cy="2383785"/>
            <a:chOff x="0" y="0"/>
            <a:chExt cx="7572297" cy="317837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79624"/>
              <a:ext cx="7572297" cy="239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571" spc="12">
                  <a:solidFill>
                    <a:srgbClr val="000000"/>
                  </a:solidFill>
                  <a:latin typeface="Fira Sans Light"/>
                </a:rPr>
                <a:t>https://instagram.com/stories/tatamilestone/3212603290957405122?utm_source=ig_story_item_share&amp;igshid=NjZiM2M3MzIxNA==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0"/>
              <a:ext cx="7572297" cy="609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spc="89">
                  <a:solidFill>
                    <a:srgbClr val="1836B2"/>
                  </a:solidFill>
                  <a:latin typeface="Fira Sans Ultra-Bold"/>
                </a:rPr>
                <a:t>Instagram Story link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97411" y="6994757"/>
            <a:ext cx="5341363" cy="2671939"/>
            <a:chOff x="0" y="0"/>
            <a:chExt cx="7121817" cy="356258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30411"/>
              <a:ext cx="7121817" cy="2832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5"/>
                </a:lnSpc>
              </a:pPr>
              <a:r>
                <a:rPr lang="en-US" sz="2418" spc="12">
                  <a:solidFill>
                    <a:srgbClr val="000000"/>
                  </a:solidFill>
                  <a:latin typeface="Fira Sans Light"/>
                </a:rPr>
                <a:t>https://www.instagram.com/s/aGlnaGxpZ2h0OjE3OTE1NjE0NDY2ODExMzI4?story_media_id=3212603290957405122_62497529045&amp;igshid=NTc4MTIwNjQ2YQ==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7121817" cy="573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5"/>
                </a:lnSpc>
              </a:pPr>
              <a:r>
                <a:rPr lang="en-US" sz="2821" spc="84">
                  <a:solidFill>
                    <a:srgbClr val="1836B2"/>
                  </a:solidFill>
                  <a:latin typeface="Fira Sans Ultra-Bold"/>
                </a:rPr>
                <a:t>Instagram Highlight link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-2053973" y="6868687"/>
            <a:ext cx="8370405" cy="4779226"/>
          </a:xfrm>
          <a:custGeom>
            <a:avLst/>
            <a:gdLst/>
            <a:ahLst/>
            <a:cxnLst/>
            <a:rect r="r" b="b" t="t" l="l"/>
            <a:pathLst>
              <a:path h="4779226" w="8370405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887080" y="2482191"/>
            <a:ext cx="341236" cy="295542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8887080" y="3787383"/>
            <a:ext cx="341236" cy="295542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971015" y="7163519"/>
            <a:ext cx="341236" cy="295542"/>
            <a:chOff x="0" y="0"/>
            <a:chExt cx="6202680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-3156502" y="7311291"/>
            <a:ext cx="8370405" cy="4779226"/>
          </a:xfrm>
          <a:custGeom>
            <a:avLst/>
            <a:gdLst/>
            <a:ahLst/>
            <a:cxnLst/>
            <a:rect r="r" b="b" t="t" l="l"/>
            <a:pathLst>
              <a:path h="4779226" w="8370405">
                <a:moveTo>
                  <a:pt x="8370404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4" y="4779226"/>
                </a:lnTo>
                <a:lnTo>
                  <a:pt x="83704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8971015" y="5277502"/>
            <a:ext cx="341236" cy="295542"/>
            <a:chOff x="0" y="0"/>
            <a:chExt cx="6202680" cy="5372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8971015" y="8466029"/>
            <a:ext cx="341236" cy="295542"/>
            <a:chOff x="0" y="0"/>
            <a:chExt cx="6202680" cy="5372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4669924"/>
            <a:ext cx="6220753" cy="3943876"/>
          </a:xfrm>
          <a:custGeom>
            <a:avLst/>
            <a:gdLst/>
            <a:ahLst/>
            <a:cxnLst/>
            <a:rect r="r" b="b" t="t" l="l"/>
            <a:pathLst>
              <a:path h="3943876" w="6220753">
                <a:moveTo>
                  <a:pt x="0" y="0"/>
                </a:moveTo>
                <a:lnTo>
                  <a:pt x="6220753" y="0"/>
                </a:lnTo>
                <a:lnTo>
                  <a:pt x="6220753" y="3943876"/>
                </a:lnTo>
                <a:lnTo>
                  <a:pt x="0" y="3943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7367" y="684330"/>
            <a:ext cx="13864174" cy="328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933"/>
              </a:lnSpc>
            </a:pPr>
            <a:r>
              <a:rPr lang="en-US" sz="10868" spc="-217">
                <a:solidFill>
                  <a:srgbClr val="38B6FF"/>
                </a:solidFill>
                <a:latin typeface="Tropika"/>
              </a:rPr>
              <a:t>Team Roles and Contribution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569289" y="2460868"/>
            <a:ext cx="6626279" cy="1174115"/>
            <a:chOff x="0" y="0"/>
            <a:chExt cx="8835039" cy="156548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20750"/>
              <a:ext cx="8835039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 spc="14">
                  <a:solidFill>
                    <a:srgbClr val="000000"/>
                  </a:solidFill>
                  <a:latin typeface="Arapey"/>
                </a:rPr>
                <a:t>Brand Research , Competitors Analysis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8835039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107">
                  <a:solidFill>
                    <a:srgbClr val="1836B2"/>
                  </a:solidFill>
                  <a:latin typeface="Alfa Slab One"/>
                </a:rPr>
                <a:t>S.Swathi ( Team Lead 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34867" y="3787383"/>
            <a:ext cx="5679223" cy="1163398"/>
            <a:chOff x="0" y="0"/>
            <a:chExt cx="7572297" cy="155119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884447"/>
              <a:ext cx="7572297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14">
                  <a:solidFill>
                    <a:srgbClr val="000000"/>
                  </a:solidFill>
                  <a:latin typeface="Arapey"/>
                </a:rPr>
                <a:t>Audience Persona, SEO Audit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7572297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19"/>
                </a:lnSpc>
              </a:pPr>
              <a:r>
                <a:rPr lang="en-US" sz="3599" spc="107">
                  <a:solidFill>
                    <a:srgbClr val="1836B2"/>
                  </a:solidFill>
                  <a:latin typeface="Alfa Slab One"/>
                </a:rPr>
                <a:t>R.Devi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03797" y="5209868"/>
            <a:ext cx="5341363" cy="1677560"/>
            <a:chOff x="0" y="0"/>
            <a:chExt cx="7121817" cy="223674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849271"/>
              <a:ext cx="712181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Arapey"/>
                </a:rPr>
                <a:t>Keyword Research,On page optimization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0"/>
              <a:ext cx="7121817" cy="711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Alfa Slab One"/>
                </a:rPr>
                <a:t>G.Prudhvi Raj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569289" y="7030303"/>
            <a:ext cx="217490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spc="107">
                <a:solidFill>
                  <a:srgbClr val="1836B2"/>
                </a:solidFill>
                <a:latin typeface="Alfa Slab One"/>
              </a:rPr>
              <a:t>G.Akhila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03797" y="7668478"/>
            <a:ext cx="55024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">
                <a:solidFill>
                  <a:srgbClr val="000000"/>
                </a:solidFill>
                <a:latin typeface="Arapey"/>
              </a:rPr>
              <a:t>Content idea Generation &amp; Strategy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69289" y="8264233"/>
            <a:ext cx="179457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1836B2"/>
                </a:solidFill>
                <a:latin typeface="Alfa Slab One"/>
              </a:rPr>
              <a:t>B.Vasu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60699" y="8868453"/>
            <a:ext cx="54232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">
                <a:solidFill>
                  <a:srgbClr val="000000"/>
                </a:solidFill>
                <a:latin typeface="Arapey"/>
              </a:rPr>
              <a:t>Post Creation, Design/Video editing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11826" y="1028700"/>
            <a:ext cx="16147474" cy="7872105"/>
          </a:xfrm>
          <a:custGeom>
            <a:avLst/>
            <a:gdLst/>
            <a:ahLst/>
            <a:cxnLst/>
            <a:rect r="r" b="b" t="t" l="l"/>
            <a:pathLst>
              <a:path h="7872105" w="16147474">
                <a:moveTo>
                  <a:pt x="0" y="0"/>
                </a:moveTo>
                <a:lnTo>
                  <a:pt x="16147474" y="0"/>
                </a:lnTo>
                <a:lnTo>
                  <a:pt x="16147474" y="7872105"/>
                </a:lnTo>
                <a:lnTo>
                  <a:pt x="0" y="787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81" r="0" b="-778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59397"/>
            <a:ext cx="4165647" cy="3172613"/>
            <a:chOff x="0" y="0"/>
            <a:chExt cx="5554196" cy="423015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56928"/>
              <a:ext cx="5554196" cy="2573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55"/>
                </a:lnSpc>
              </a:pPr>
              <a:r>
                <a:rPr lang="en-US" sz="2397">
                  <a:solidFill>
                    <a:srgbClr val="2E2623"/>
                  </a:solidFill>
                  <a:latin typeface="Alfa Slab One"/>
                </a:rPr>
                <a:t>Tata motors innovate mobility solutions with passion to enhance the quality of life.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5554196" cy="1333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60"/>
                </a:lnSpc>
              </a:pPr>
              <a:r>
                <a:rPr lang="en-US" sz="6633" spc="199">
                  <a:solidFill>
                    <a:srgbClr val="1836B2"/>
                  </a:solidFill>
                  <a:latin typeface="Fira Sans Ultra-Bold"/>
                </a:rPr>
                <a:t>Mission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16772" y="4657526"/>
            <a:ext cx="1246589" cy="1178027"/>
          </a:xfrm>
          <a:custGeom>
            <a:avLst/>
            <a:gdLst/>
            <a:ahLst/>
            <a:cxnLst/>
            <a:rect r="r" b="b" t="t" l="l"/>
            <a:pathLst>
              <a:path h="1178027" w="1246589">
                <a:moveTo>
                  <a:pt x="0" y="0"/>
                </a:moveTo>
                <a:lnTo>
                  <a:pt x="1246590" y="0"/>
                </a:lnTo>
                <a:lnTo>
                  <a:pt x="1246590" y="1178027"/>
                </a:lnTo>
                <a:lnTo>
                  <a:pt x="0" y="1178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67650" y="4051337"/>
            <a:ext cx="1083972" cy="989124"/>
          </a:xfrm>
          <a:custGeom>
            <a:avLst/>
            <a:gdLst/>
            <a:ahLst/>
            <a:cxnLst/>
            <a:rect r="r" b="b" t="t" l="l"/>
            <a:pathLst>
              <a:path h="989124" w="1083972">
                <a:moveTo>
                  <a:pt x="0" y="0"/>
                </a:moveTo>
                <a:lnTo>
                  <a:pt x="1083972" y="0"/>
                </a:lnTo>
                <a:lnTo>
                  <a:pt x="1083972" y="989124"/>
                </a:lnTo>
                <a:lnTo>
                  <a:pt x="0" y="989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43896" y="3501532"/>
            <a:ext cx="907981" cy="1155994"/>
          </a:xfrm>
          <a:custGeom>
            <a:avLst/>
            <a:gdLst/>
            <a:ahLst/>
            <a:cxnLst/>
            <a:rect r="r" b="b" t="t" l="l"/>
            <a:pathLst>
              <a:path h="1155994" w="907981">
                <a:moveTo>
                  <a:pt x="0" y="0"/>
                </a:moveTo>
                <a:lnTo>
                  <a:pt x="907981" y="0"/>
                </a:lnTo>
                <a:lnTo>
                  <a:pt x="907981" y="1155994"/>
                </a:lnTo>
                <a:lnTo>
                  <a:pt x="0" y="11559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74099" y="1028700"/>
            <a:ext cx="4485843" cy="2672695"/>
          </a:xfrm>
          <a:custGeom>
            <a:avLst/>
            <a:gdLst/>
            <a:ahLst/>
            <a:cxnLst/>
            <a:rect r="r" b="b" t="t" l="l"/>
            <a:pathLst>
              <a:path h="2672695" w="4485843">
                <a:moveTo>
                  <a:pt x="0" y="0"/>
                </a:moveTo>
                <a:lnTo>
                  <a:pt x="4485842" y="0"/>
                </a:lnTo>
                <a:lnTo>
                  <a:pt x="4485842" y="2672695"/>
                </a:lnTo>
                <a:lnTo>
                  <a:pt x="0" y="2672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68" t="-6181" r="-456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82916"/>
            <a:ext cx="1387011" cy="1028700"/>
          </a:xfrm>
          <a:custGeom>
            <a:avLst/>
            <a:gdLst/>
            <a:ahLst/>
            <a:cxnLst/>
            <a:rect r="r" b="b" t="t" l="l"/>
            <a:pathLst>
              <a:path h="1028700" w="1387011">
                <a:moveTo>
                  <a:pt x="0" y="0"/>
                </a:moveTo>
                <a:lnTo>
                  <a:pt x="1387011" y="0"/>
                </a:lnTo>
                <a:lnTo>
                  <a:pt x="1387011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66610" y="4959397"/>
            <a:ext cx="5100324" cy="3295789"/>
            <a:chOff x="0" y="0"/>
            <a:chExt cx="6800433" cy="439438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750758"/>
              <a:ext cx="6800433" cy="2643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84"/>
                </a:lnSpc>
                <a:spcBef>
                  <a:spcPct val="0"/>
                </a:spcBef>
              </a:pPr>
              <a:r>
                <a:rPr lang="en-US" sz="2846" spc="14">
                  <a:solidFill>
                    <a:srgbClr val="000000"/>
                  </a:solidFill>
                  <a:latin typeface="Alfa Slab One"/>
                </a:rPr>
                <a:t>By FY 2024,Tata motors will become the most aspirational Indian auto brand.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6800433" cy="1262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458"/>
                </a:lnSpc>
              </a:pPr>
              <a:r>
                <a:rPr lang="en-US" sz="6215" spc="186">
                  <a:solidFill>
                    <a:srgbClr val="1836B2"/>
                  </a:solidFill>
                  <a:latin typeface="Fira Sans Ultra-Bold"/>
                </a:rPr>
                <a:t>Vision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51061" y="5246539"/>
            <a:ext cx="4308239" cy="2983373"/>
            <a:chOff x="0" y="0"/>
            <a:chExt cx="5744319" cy="397783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490041"/>
              <a:ext cx="5744319" cy="2487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22"/>
                </a:lnSpc>
                <a:spcBef>
                  <a:spcPct val="0"/>
                </a:spcBef>
              </a:pPr>
              <a:r>
                <a:rPr lang="en-US" sz="2730" spc="13">
                  <a:solidFill>
                    <a:srgbClr val="000000"/>
                  </a:solidFill>
                  <a:latin typeface="Alfa Slab One"/>
                </a:rPr>
                <a:t>- </a:t>
              </a:r>
              <a:r>
                <a:rPr lang="en-US" sz="2730" spc="13">
                  <a:solidFill>
                    <a:srgbClr val="000000"/>
                  </a:solidFill>
                  <a:latin typeface="Alfa Slab One"/>
                </a:rPr>
                <a:t>Integrity - Teamwork - Accountability - Customer focus - Excellence - Speed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5744319" cy="1094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09"/>
                </a:lnSpc>
              </a:pPr>
              <a:r>
                <a:rPr lang="en-US" sz="5341" spc="160">
                  <a:solidFill>
                    <a:srgbClr val="1836B2"/>
                  </a:solidFill>
                  <a:latin typeface="Fira Sans Ultra-Bold"/>
                </a:rPr>
                <a:t>Values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0432" y="-842481"/>
            <a:ext cx="12329204" cy="4134462"/>
            <a:chOff x="0" y="0"/>
            <a:chExt cx="16438938" cy="551261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04775"/>
              <a:ext cx="16438938" cy="2136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182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273614"/>
              <a:ext cx="16438938" cy="3239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28"/>
                </a:lnSpc>
              </a:pPr>
              <a:r>
                <a:rPr lang="en-US" sz="6166" spc="622">
                  <a:solidFill>
                    <a:srgbClr val="1836B2"/>
                  </a:solidFill>
                  <a:latin typeface="Horizon"/>
                </a:rPr>
                <a:t>synopsis of Tata Motors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11"/>
            <a:ext cx="1699593" cy="1260532"/>
          </a:xfrm>
          <a:custGeom>
            <a:avLst/>
            <a:gdLst/>
            <a:ahLst/>
            <a:cxnLst/>
            <a:rect r="r" b="b" t="t" l="l"/>
            <a:pathLst>
              <a:path h="1260532" w="1699593">
                <a:moveTo>
                  <a:pt x="0" y="0"/>
                </a:moveTo>
                <a:lnTo>
                  <a:pt x="1699593" y="0"/>
                </a:lnTo>
                <a:lnTo>
                  <a:pt x="1699593" y="1260531"/>
                </a:lnTo>
                <a:lnTo>
                  <a:pt x="0" y="1260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3450" y="6441885"/>
            <a:ext cx="5223564" cy="3845115"/>
          </a:xfrm>
          <a:custGeom>
            <a:avLst/>
            <a:gdLst/>
            <a:ahLst/>
            <a:cxnLst/>
            <a:rect r="r" b="b" t="t" l="l"/>
            <a:pathLst>
              <a:path h="3845115" w="5223564">
                <a:moveTo>
                  <a:pt x="0" y="0"/>
                </a:moveTo>
                <a:lnTo>
                  <a:pt x="5223564" y="0"/>
                </a:lnTo>
                <a:lnTo>
                  <a:pt x="5223564" y="3845115"/>
                </a:lnTo>
                <a:lnTo>
                  <a:pt x="0" y="3845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714" t="0" r="-17714" b="-227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9450" y="1539774"/>
            <a:ext cx="10141122" cy="4330137"/>
          </a:xfrm>
          <a:custGeom>
            <a:avLst/>
            <a:gdLst/>
            <a:ahLst/>
            <a:cxnLst/>
            <a:rect r="r" b="b" t="t" l="l"/>
            <a:pathLst>
              <a:path h="4330137" w="10141122">
                <a:moveTo>
                  <a:pt x="0" y="0"/>
                </a:moveTo>
                <a:lnTo>
                  <a:pt x="10141122" y="0"/>
                </a:lnTo>
                <a:lnTo>
                  <a:pt x="10141122" y="4330137"/>
                </a:lnTo>
                <a:lnTo>
                  <a:pt x="0" y="4330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502" r="0" b="-1550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79450" y="6153064"/>
            <a:ext cx="6979141" cy="3562350"/>
            <a:chOff x="0" y="0"/>
            <a:chExt cx="9305522" cy="4749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28725"/>
              <a:ext cx="9305522" cy="352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Recognising this trend, Tata Motors took a risk by emphasising safety as a selling point. They recognised that the strength and safety of a vehicle should be the top priority for car buyers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9305522" cy="92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135">
                  <a:solidFill>
                    <a:srgbClr val="1836B2"/>
                  </a:solidFill>
                  <a:latin typeface="Fira Sans Ultra-Bold"/>
                </a:rPr>
                <a:t>Unique Selling Point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21686" y="2111748"/>
            <a:ext cx="6023053" cy="4041316"/>
            <a:chOff x="0" y="0"/>
            <a:chExt cx="8030737" cy="538842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22556"/>
              <a:ext cx="8030737" cy="4265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4"/>
                </a:lnSpc>
              </a:pPr>
              <a:r>
                <a:rPr lang="en-US" sz="2589" spc="12">
                  <a:solidFill>
                    <a:srgbClr val="000000"/>
                  </a:solidFill>
                  <a:latin typeface="Fira Sans Light"/>
                </a:rPr>
                <a:t>The brand tone for Tata Motors is typically professional, forward-looking, and focused on delivering innovative solutions. They often emphasize their commitment to customer satisfaction, quality, and their role in shaping the future of mobility.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8030737" cy="85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spc="126">
                  <a:solidFill>
                    <a:srgbClr val="1836B2"/>
                  </a:solidFill>
                  <a:latin typeface="Fira Sans Ultra-Bold"/>
                </a:rPr>
                <a:t>Brand Tone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56439" y="496743"/>
            <a:ext cx="11197191" cy="161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26"/>
              </a:lnSpc>
            </a:pPr>
            <a:r>
              <a:rPr lang="en-US" sz="11296">
                <a:solidFill>
                  <a:srgbClr val="1836B2"/>
                </a:solidFill>
                <a:latin typeface="Fira Sans Semi-Bold"/>
              </a:rPr>
              <a:t>Brand Analysis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864510" y="2180597"/>
            <a:ext cx="442745" cy="383458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8482" y="0"/>
            <a:ext cx="2114364" cy="1568154"/>
          </a:xfrm>
          <a:custGeom>
            <a:avLst/>
            <a:gdLst/>
            <a:ahLst/>
            <a:cxnLst/>
            <a:rect r="r" b="b" t="t" l="l"/>
            <a:pathLst>
              <a:path h="1568154" w="2114364">
                <a:moveTo>
                  <a:pt x="0" y="0"/>
                </a:moveTo>
                <a:lnTo>
                  <a:pt x="2114364" y="0"/>
                </a:lnTo>
                <a:lnTo>
                  <a:pt x="2114364" y="1568154"/>
                </a:lnTo>
                <a:lnTo>
                  <a:pt x="0" y="156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6901" y="1988868"/>
            <a:ext cx="7451610" cy="4191531"/>
          </a:xfrm>
          <a:custGeom>
            <a:avLst/>
            <a:gdLst/>
            <a:ahLst/>
            <a:cxnLst/>
            <a:rect r="r" b="b" t="t" l="l"/>
            <a:pathLst>
              <a:path h="4191531" w="7451610">
                <a:moveTo>
                  <a:pt x="0" y="0"/>
                </a:moveTo>
                <a:lnTo>
                  <a:pt x="7451610" y="0"/>
                </a:lnTo>
                <a:lnTo>
                  <a:pt x="7451610" y="4191531"/>
                </a:lnTo>
                <a:lnTo>
                  <a:pt x="0" y="4191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6901" y="6180399"/>
            <a:ext cx="8625168" cy="3813941"/>
          </a:xfrm>
          <a:custGeom>
            <a:avLst/>
            <a:gdLst/>
            <a:ahLst/>
            <a:cxnLst/>
            <a:rect r="r" b="b" t="t" l="l"/>
            <a:pathLst>
              <a:path h="3813941" w="8625168">
                <a:moveTo>
                  <a:pt x="0" y="0"/>
                </a:moveTo>
                <a:lnTo>
                  <a:pt x="8625168" y="0"/>
                </a:lnTo>
                <a:lnTo>
                  <a:pt x="8625168" y="3813941"/>
                </a:lnTo>
                <a:lnTo>
                  <a:pt x="0" y="381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411383"/>
            <a:ext cx="7853913" cy="4675987"/>
          </a:xfrm>
          <a:custGeom>
            <a:avLst/>
            <a:gdLst/>
            <a:ahLst/>
            <a:cxnLst/>
            <a:rect r="r" b="b" t="t" l="l"/>
            <a:pathLst>
              <a:path h="4675987" w="7853913">
                <a:moveTo>
                  <a:pt x="0" y="0"/>
                </a:moveTo>
                <a:lnTo>
                  <a:pt x="7853913" y="0"/>
                </a:lnTo>
                <a:lnTo>
                  <a:pt x="7853913" y="4675986"/>
                </a:lnTo>
                <a:lnTo>
                  <a:pt x="0" y="4675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74355" y="-57725"/>
            <a:ext cx="12613944" cy="151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89"/>
              </a:lnSpc>
              <a:spcBef>
                <a:spcPct val="0"/>
              </a:spcBef>
            </a:pPr>
            <a:r>
              <a:rPr lang="en-US" sz="8849" spc="-176">
                <a:solidFill>
                  <a:srgbClr val="1836B2"/>
                </a:solidFill>
                <a:latin typeface="Fira Sans Medium"/>
              </a:rPr>
              <a:t>Competitors Analysis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4510" y="366933"/>
            <a:ext cx="10677662" cy="3616907"/>
          </a:xfrm>
          <a:custGeom>
            <a:avLst/>
            <a:gdLst/>
            <a:ahLst/>
            <a:cxnLst/>
            <a:rect r="r" b="b" t="t" l="l"/>
            <a:pathLst>
              <a:path h="3616907" w="10677662">
                <a:moveTo>
                  <a:pt x="0" y="0"/>
                </a:moveTo>
                <a:lnTo>
                  <a:pt x="10677662" y="0"/>
                </a:lnTo>
                <a:lnTo>
                  <a:pt x="10677662" y="3616907"/>
                </a:lnTo>
                <a:lnTo>
                  <a:pt x="0" y="3616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12609" y="5806620"/>
            <a:ext cx="8846691" cy="3979828"/>
          </a:xfrm>
          <a:custGeom>
            <a:avLst/>
            <a:gdLst/>
            <a:ahLst/>
            <a:cxnLst/>
            <a:rect r="r" b="b" t="t" l="l"/>
            <a:pathLst>
              <a:path h="3979828" w="8846691">
                <a:moveTo>
                  <a:pt x="0" y="0"/>
                </a:moveTo>
                <a:lnTo>
                  <a:pt x="8846691" y="0"/>
                </a:lnTo>
                <a:lnTo>
                  <a:pt x="8846691" y="3979827"/>
                </a:lnTo>
                <a:lnTo>
                  <a:pt x="0" y="397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096" r="0" b="-2409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301920"/>
            <a:ext cx="7308073" cy="2523193"/>
            <a:chOff x="0" y="0"/>
            <a:chExt cx="9744097" cy="336425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343945"/>
              <a:ext cx="9744097" cy="2020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7"/>
                </a:lnSpc>
              </a:pPr>
              <a:r>
                <a:rPr lang="en-US" sz="2898" spc="14">
                  <a:solidFill>
                    <a:srgbClr val="000000"/>
                  </a:solidFill>
                  <a:latin typeface="Fira Sans Light"/>
                </a:rPr>
                <a:t>USP:</a:t>
              </a:r>
              <a:r>
                <a:rPr lang="en-US" sz="2898" spc="14">
                  <a:solidFill>
                    <a:srgbClr val="000000"/>
                  </a:solidFill>
                  <a:latin typeface="Fira Sans Light"/>
                </a:rPr>
                <a:t>Mahindra SUV’s have a stronghold in the Indian commercial taxi market which have good performance o tough terrains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9744097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40"/>
                </a:lnSpc>
              </a:pPr>
              <a:r>
                <a:rPr lang="en-US" sz="5700" spc="171">
                  <a:solidFill>
                    <a:srgbClr val="1836B2"/>
                  </a:solidFill>
                  <a:latin typeface="Fira Sans Ultra-Bold"/>
                </a:rPr>
                <a:t>Mahindra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6177" y="1537066"/>
            <a:ext cx="11807202" cy="1843586"/>
            <a:chOff x="0" y="0"/>
            <a:chExt cx="15742936" cy="245811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411336"/>
              <a:ext cx="15742936" cy="1046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55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5742936" cy="1110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55"/>
                </a:lnSpc>
              </a:pPr>
              <a:r>
                <a:rPr lang="en-US" sz="5463" spc="163">
                  <a:solidFill>
                    <a:srgbClr val="1836B2"/>
                  </a:solidFill>
                  <a:latin typeface="Fira Sans Ultra-Bold"/>
                </a:rPr>
                <a:t>TATA MOTORS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619292" y="4556580"/>
            <a:ext cx="11434962" cy="125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33"/>
              </a:lnSpc>
            </a:pPr>
            <a:r>
              <a:rPr lang="en-US" sz="8757">
                <a:solidFill>
                  <a:srgbClr val="2E2623"/>
                </a:solidFill>
                <a:latin typeface="Fira Sans Semi-Bold"/>
              </a:rPr>
              <a:t>Competitors Analysis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4" id="4"/>
          <p:cNvSpPr/>
          <p:nvPr/>
        </p:nvSpPr>
        <p:spPr>
          <a:xfrm rot="-5400000">
            <a:off x="7472964" y="6840788"/>
            <a:ext cx="2758210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969617" y="-284889"/>
            <a:ext cx="9728208" cy="5132180"/>
          </a:xfrm>
          <a:custGeom>
            <a:avLst/>
            <a:gdLst/>
            <a:ahLst/>
            <a:cxnLst/>
            <a:rect r="r" b="b" t="t" l="l"/>
            <a:pathLst>
              <a:path h="5132180" w="9728208">
                <a:moveTo>
                  <a:pt x="0" y="0"/>
                </a:moveTo>
                <a:lnTo>
                  <a:pt x="9728209" y="0"/>
                </a:lnTo>
                <a:lnTo>
                  <a:pt x="9728209" y="5132180"/>
                </a:lnTo>
                <a:lnTo>
                  <a:pt x="0" y="5132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110" r="0" b="-32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0652" y="4656425"/>
            <a:ext cx="7594424" cy="4271864"/>
          </a:xfrm>
          <a:custGeom>
            <a:avLst/>
            <a:gdLst/>
            <a:ahLst/>
            <a:cxnLst/>
            <a:rect r="r" b="b" t="t" l="l"/>
            <a:pathLst>
              <a:path h="4271864" w="7594424">
                <a:moveTo>
                  <a:pt x="0" y="0"/>
                </a:moveTo>
                <a:lnTo>
                  <a:pt x="7594424" y="0"/>
                </a:lnTo>
                <a:lnTo>
                  <a:pt x="7594424" y="4271863"/>
                </a:lnTo>
                <a:lnTo>
                  <a:pt x="0" y="4271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80652" y="484102"/>
            <a:ext cx="5366413" cy="3805415"/>
            <a:chOff x="0" y="0"/>
            <a:chExt cx="7155217" cy="50738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18352"/>
              <a:ext cx="7155217" cy="3955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0"/>
                </a:lnSpc>
              </a:pPr>
              <a:r>
                <a:rPr lang="en-US" sz="2807" spc="14">
                  <a:solidFill>
                    <a:srgbClr val="000000"/>
                  </a:solidFill>
                  <a:latin typeface="Fira Sans"/>
                </a:rPr>
                <a:t>USP:Maruti has car models in every segment with a wide price range to choose from, apart from being the most reliable name in Indian automobile market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7155217" cy="937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54"/>
                </a:lnSpc>
              </a:pPr>
              <a:r>
                <a:rPr lang="en-US" sz="4628" spc="138">
                  <a:solidFill>
                    <a:srgbClr val="1836B2"/>
                  </a:solidFill>
                  <a:latin typeface="Alfa Slab One"/>
                </a:rPr>
                <a:t>Maruti Suzuki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04152" y="5143500"/>
            <a:ext cx="6655148" cy="4024699"/>
            <a:chOff x="0" y="0"/>
            <a:chExt cx="8873531" cy="536626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290430"/>
              <a:ext cx="8873531" cy="4075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74"/>
                </a:lnSpc>
              </a:pPr>
              <a:r>
                <a:rPr lang="en-US" sz="3481" spc="17">
                  <a:solidFill>
                    <a:srgbClr val="000000"/>
                  </a:solidFill>
                  <a:latin typeface="Fira Sans Light"/>
                </a:rPr>
                <a:t>USP:Ford has an international brand presence due to one of the oldest car manufacturing company and also provides a wide range of cars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8873531" cy="1062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15"/>
                </a:lnSpc>
              </a:pPr>
              <a:r>
                <a:rPr lang="en-US" sz="5263" spc="157">
                  <a:solidFill>
                    <a:srgbClr val="1836B2"/>
                  </a:solidFill>
                  <a:latin typeface="Alfa Slab One"/>
                </a:rPr>
                <a:t>Ford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11344" cy="1269247"/>
          </a:xfrm>
          <a:custGeom>
            <a:avLst/>
            <a:gdLst/>
            <a:ahLst/>
            <a:cxnLst/>
            <a:rect r="r" b="b" t="t" l="l"/>
            <a:pathLst>
              <a:path h="1269247" w="1711344">
                <a:moveTo>
                  <a:pt x="0" y="0"/>
                </a:moveTo>
                <a:lnTo>
                  <a:pt x="1711344" y="0"/>
                </a:lnTo>
                <a:lnTo>
                  <a:pt x="1711344" y="1269247"/>
                </a:lnTo>
                <a:lnTo>
                  <a:pt x="0" y="1269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5672" y="4669573"/>
            <a:ext cx="8645272" cy="5143500"/>
          </a:xfrm>
          <a:custGeom>
            <a:avLst/>
            <a:gdLst/>
            <a:ahLst/>
            <a:cxnLst/>
            <a:rect r="r" b="b" t="t" l="l"/>
            <a:pathLst>
              <a:path h="5143500" w="8645272">
                <a:moveTo>
                  <a:pt x="0" y="0"/>
                </a:moveTo>
                <a:lnTo>
                  <a:pt x="8645272" y="0"/>
                </a:lnTo>
                <a:lnTo>
                  <a:pt x="864527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40063" y="4669573"/>
            <a:ext cx="7428049" cy="5143500"/>
          </a:xfrm>
          <a:custGeom>
            <a:avLst/>
            <a:gdLst/>
            <a:ahLst/>
            <a:cxnLst/>
            <a:rect r="r" b="b" t="t" l="l"/>
            <a:pathLst>
              <a:path h="5143500" w="7428049">
                <a:moveTo>
                  <a:pt x="0" y="0"/>
                </a:moveTo>
                <a:lnTo>
                  <a:pt x="7428050" y="0"/>
                </a:lnTo>
                <a:lnTo>
                  <a:pt x="742805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58944" y="-6308872"/>
            <a:ext cx="17958585" cy="10114761"/>
            <a:chOff x="0" y="0"/>
            <a:chExt cx="23944780" cy="1348634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57175"/>
              <a:ext cx="23944780" cy="5344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5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543452"/>
              <a:ext cx="23944780" cy="3942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638"/>
                </a:lnSpc>
              </a:pPr>
              <a:r>
                <a:rPr lang="en-US" sz="9698" spc="116">
                  <a:solidFill>
                    <a:srgbClr val="1836B2"/>
                  </a:solidFill>
                  <a:latin typeface="Norwester"/>
                </a:rPr>
                <a:t>Customer Behaviour and Demographics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5582" y="1288547"/>
            <a:ext cx="6800745" cy="4264581"/>
            <a:chOff x="0" y="0"/>
            <a:chExt cx="9067659" cy="56861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9067659" cy="2563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480"/>
                </a:lnSpc>
              </a:pPr>
              <a:r>
                <a:rPr lang="en-US" sz="6800">
                  <a:solidFill>
                    <a:srgbClr val="1836B2"/>
                  </a:solidFill>
                  <a:latin typeface="Fira Sans Semi-Bold"/>
                </a:rPr>
                <a:t>Audience demographics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76232"/>
              <a:ext cx="9067659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Tata Motors primarily caters to a diverse range of audience demographics, depending on the specific product and market segment.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856893" y="2073399"/>
            <a:ext cx="640240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A066CB"/>
                </a:solidFill>
                <a:latin typeface="Fira Sans Medium"/>
              </a:rPr>
              <a:t>77.7 Male</a:t>
            </a:r>
          </a:p>
        </p:txBody>
      </p:sp>
      <p:sp>
        <p:nvSpPr>
          <p:cNvPr name="AutoShape 6" id="6"/>
          <p:cNvSpPr/>
          <p:nvPr/>
        </p:nvSpPr>
        <p:spPr>
          <a:xfrm rot="-10800000">
            <a:off x="10369499" y="3552949"/>
            <a:ext cx="6402407" cy="0"/>
          </a:xfrm>
          <a:prstGeom prst="line">
            <a:avLst/>
          </a:prstGeom>
          <a:ln cap="rnd" w="28575">
            <a:solidFill>
              <a:srgbClr val="1836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856893" y="5010150"/>
            <a:ext cx="640240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A066CB"/>
                </a:solidFill>
                <a:latin typeface="Fira Sans Medium"/>
              </a:rPr>
              <a:t>22.93 Female</a:t>
            </a:r>
          </a:p>
        </p:txBody>
      </p:sp>
      <p:sp>
        <p:nvSpPr>
          <p:cNvPr name="AutoShape 8" id="8"/>
          <p:cNvSpPr/>
          <p:nvPr/>
        </p:nvSpPr>
        <p:spPr>
          <a:xfrm rot="-10800000">
            <a:off x="10369499" y="6485894"/>
            <a:ext cx="6402407" cy="0"/>
          </a:xfrm>
          <a:prstGeom prst="line">
            <a:avLst/>
          </a:prstGeom>
          <a:ln cap="rnd" w="28575">
            <a:solidFill>
              <a:srgbClr val="1836B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856893" y="7154437"/>
            <a:ext cx="6402407" cy="1706984"/>
            <a:chOff x="0" y="0"/>
            <a:chExt cx="8536542" cy="227597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33350"/>
              <a:ext cx="8536542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A066CB"/>
                  </a:solidFill>
                  <a:latin typeface="Fira Sans Medium"/>
                </a:rPr>
                <a:t>25 - 34 Years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99704"/>
              <a:ext cx="853654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Age group of people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-2053973" y="7154437"/>
            <a:ext cx="8370405" cy="4779226"/>
          </a:xfrm>
          <a:custGeom>
            <a:avLst/>
            <a:gdLst/>
            <a:ahLst/>
            <a:cxnLst/>
            <a:rect r="r" b="b" t="t" l="l"/>
            <a:pathLst>
              <a:path h="4779226" w="8370405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799326" y="1814479"/>
            <a:ext cx="8888683" cy="7189532"/>
          </a:xfrm>
          <a:custGeom>
            <a:avLst/>
            <a:gdLst/>
            <a:ahLst/>
            <a:cxnLst/>
            <a:rect r="r" b="b" t="t" l="l"/>
            <a:pathLst>
              <a:path h="7189532" w="8888683">
                <a:moveTo>
                  <a:pt x="0" y="0"/>
                </a:moveTo>
                <a:lnTo>
                  <a:pt x="8888683" y="0"/>
                </a:lnTo>
                <a:lnTo>
                  <a:pt x="8888683" y="7189532"/>
                </a:lnTo>
                <a:lnTo>
                  <a:pt x="0" y="7189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8993" y="2104469"/>
            <a:ext cx="5268351" cy="7121415"/>
          </a:xfrm>
          <a:custGeom>
            <a:avLst/>
            <a:gdLst/>
            <a:ahLst/>
            <a:cxnLst/>
            <a:rect r="r" b="b" t="t" l="l"/>
            <a:pathLst>
              <a:path h="7121415" w="5268351">
                <a:moveTo>
                  <a:pt x="0" y="0"/>
                </a:moveTo>
                <a:lnTo>
                  <a:pt x="5268351" y="0"/>
                </a:lnTo>
                <a:lnTo>
                  <a:pt x="5268351" y="7121415"/>
                </a:lnTo>
                <a:lnTo>
                  <a:pt x="0" y="7121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77863" y="372358"/>
            <a:ext cx="15449929" cy="144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55"/>
              </a:lnSpc>
            </a:pPr>
            <a:r>
              <a:rPr lang="en-US" sz="9462" spc="283">
                <a:solidFill>
                  <a:srgbClr val="1836B2"/>
                </a:solidFill>
                <a:latin typeface="Fira Sans Ultra-Bold"/>
              </a:rPr>
              <a:t>SEO AUDIT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DAFxHE95KBA</dc:identifier>
  <dcterms:modified xsi:type="dcterms:W3CDTF">2011-08-01T06:04:30Z</dcterms:modified>
  <cp:revision>1</cp:revision>
  <dc:title>Blue and Purple Casual Corporate App Development Startup Pitch Deck Presentation</dc:title>
</cp:coreProperties>
</file>